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4"/>
  </p:notesMasterIdLst>
  <p:handoutMasterIdLst>
    <p:handoutMasterId r:id="rId4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288" r:id="rId39"/>
    <p:sldId id="289" r:id="rId40"/>
    <p:sldId id="320" r:id="rId41"/>
    <p:sldId id="274" r:id="rId42"/>
    <p:sldId id="329" r:id="rId4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usrakuden/ibm_data_science_course/blob/main/Applied%20Data%20Science%20Capstone/spacex-Data_wrangling_part_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usrakuden/ibm_data_science_course/blob/main/Applied%20Data%20Science%20Capstone/spacex_data_visualization_part_4.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usrakuden/ibm_data_science_course/blob/main/Applied%20Data%20Science%20Capstone/EDA_with_SQL_part_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usrakuden/ibm_data_science_course/blob/main/Applied%20Data%20Science%20Capstone/SpaceX_Machine_Learning_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usrakuden/ibm_data_science_course/blob/main/Applied%20Data%20Science%20Capstone/spacex-data-collection-api_part_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usrakuden/ibm_data_science_course/blob/main/Applied%20Data%20Science%20Capstone/spacex-data-collection-api_part_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tr-TR" dirty="0">
                <a:solidFill>
                  <a:schemeClr val="bg2"/>
                </a:solidFill>
                <a:latin typeface="Abadi"/>
                <a:ea typeface="SF Pro" pitchFamily="2" charset="0"/>
                <a:cs typeface="SF Pro" pitchFamily="2" charset="0"/>
              </a:rPr>
              <a:t>Büşra </a:t>
            </a:r>
            <a:r>
              <a:rPr lang="tr-TR" dirty="0" err="1">
                <a:solidFill>
                  <a:schemeClr val="bg2"/>
                </a:solidFill>
                <a:latin typeface="Abadi"/>
                <a:ea typeface="SF Pro" pitchFamily="2" charset="0"/>
                <a:cs typeface="SF Pro" pitchFamily="2" charset="0"/>
              </a:rPr>
              <a:t>Küden</a:t>
            </a:r>
            <a:endParaRPr lang="tr-TR" dirty="0">
              <a:solidFill>
                <a:schemeClr val="bg2"/>
              </a:solidFill>
              <a:latin typeface="Abadi"/>
              <a:ea typeface="SF Pro" pitchFamily="2" charset="0"/>
              <a:cs typeface="SF Pro" pitchFamily="2" charset="0"/>
            </a:endParaRPr>
          </a:p>
          <a:p>
            <a:r>
              <a:rPr lang="tr-TR" dirty="0">
                <a:solidFill>
                  <a:schemeClr val="bg2"/>
                </a:solidFill>
                <a:latin typeface="Abadi"/>
                <a:ea typeface="SF Pro" pitchFamily="2" charset="0"/>
                <a:cs typeface="SF Pro" pitchFamily="2" charset="0"/>
              </a:rPr>
              <a:t>21.07.2024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Calculate the number of launches on each site</a:t>
            </a:r>
            <a:endParaRPr lang="tr-T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Calculate the number and occurrence of each orbit</a:t>
            </a:r>
            <a:endParaRPr lang="tr-T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Calculate the number and </a:t>
            </a:r>
            <a:r>
              <a:rPr lang="en-US" sz="2200" dirty="0" err="1">
                <a:solidFill>
                  <a:schemeClr val="accent3">
                    <a:lumMod val="25000"/>
                  </a:schemeClr>
                </a:solidFill>
                <a:latin typeface="Abadi" panose="020B0604020104020204" pitchFamily="34" charset="0"/>
              </a:rPr>
              <a:t>occurence</a:t>
            </a:r>
            <a:r>
              <a:rPr lang="en-US" sz="2200" dirty="0">
                <a:solidFill>
                  <a:schemeClr val="accent3">
                    <a:lumMod val="25000"/>
                  </a:schemeClr>
                </a:solidFill>
                <a:latin typeface="Abadi" panose="020B0604020104020204" pitchFamily="34" charset="0"/>
              </a:rPr>
              <a:t> of mission outcome of the orbits</a:t>
            </a:r>
            <a:endParaRPr lang="tr-T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Create a landing outcome label from Outcome column</a:t>
            </a:r>
            <a:endParaRPr lang="tr-TR" sz="2200" dirty="0">
              <a:solidFill>
                <a:schemeClr val="accent3">
                  <a:lumMod val="25000"/>
                </a:schemeClr>
              </a:solidFill>
              <a:latin typeface="Abadi" panose="020B0604020104020204" pitchFamily="34" charset="0"/>
            </a:endParaRPr>
          </a:p>
          <a:p>
            <a:r>
              <a:rPr lang="tr-TR" sz="2200" dirty="0">
                <a:solidFill>
                  <a:schemeClr val="accent3">
                    <a:lumMod val="25000"/>
                  </a:schemeClr>
                </a:solidFill>
                <a:latin typeface="Abadi" panose="020B0604020104020204" pitchFamily="34" charset="0"/>
                <a:hlinkClick r:id="rId3"/>
              </a:rPr>
              <a:t>T</a:t>
            </a:r>
            <a:r>
              <a:rPr lang="en-US" sz="2200" dirty="0">
                <a:solidFill>
                  <a:schemeClr val="accent3">
                    <a:lumMod val="25000"/>
                  </a:schemeClr>
                </a:solidFill>
                <a:latin typeface="Abadi" panose="020B0604020104020204" pitchFamily="34" charset="0"/>
                <a:hlinkClick r:id="rId3"/>
              </a:rPr>
              <a:t>he GitHub URL </a:t>
            </a:r>
            <a:r>
              <a:rPr lang="en-US" sz="2200" dirty="0">
                <a:solidFill>
                  <a:schemeClr val="accent3">
                    <a:lumMod val="25000"/>
                  </a:schemeClr>
                </a:solidFill>
                <a:latin typeface="Abadi" panose="020B0604020104020204" pitchFamily="34" charset="0"/>
              </a:rPr>
              <a:t>of your completed data wrangling related notebooks</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61467"/>
            <a:ext cx="9745589" cy="151549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a:t>
            </a:r>
            <a:r>
              <a:rPr lang="tr-TR" sz="2200" dirty="0">
                <a:solidFill>
                  <a:schemeClr val="accent3">
                    <a:lumMod val="25000"/>
                  </a:schemeClr>
                </a:solidFill>
                <a:latin typeface="Abadi"/>
              </a:rPr>
              <a:t> </a:t>
            </a:r>
            <a:r>
              <a:rPr lang="en-US" sz="2200" dirty="0">
                <a:solidFill>
                  <a:schemeClr val="accent3">
                    <a:lumMod val="25000"/>
                  </a:schemeClr>
                </a:solidFill>
                <a:latin typeface="Abadi"/>
              </a:rPr>
              <a:t>the relationship between flight</a:t>
            </a:r>
            <a:r>
              <a:rPr lang="tr-TR" sz="2200" dirty="0">
                <a:solidFill>
                  <a:schemeClr val="accent3">
                    <a:lumMod val="25000"/>
                  </a:schemeClr>
                </a:solidFill>
                <a:latin typeface="Abadi"/>
              </a:rPr>
              <a:t> </a:t>
            </a:r>
            <a:r>
              <a:rPr lang="en-US" sz="2200" dirty="0">
                <a:solidFill>
                  <a:schemeClr val="accent3">
                    <a:lumMod val="25000"/>
                  </a:schemeClr>
                </a:solidFill>
                <a:latin typeface="Abadi"/>
              </a:rPr>
              <a:t>number and launch Site, payload and</a:t>
            </a:r>
            <a:r>
              <a:rPr lang="tr-TR" sz="2200" dirty="0">
                <a:solidFill>
                  <a:schemeClr val="accent3">
                    <a:lumMod val="25000"/>
                  </a:schemeClr>
                </a:solidFill>
                <a:latin typeface="Abadi"/>
              </a:rPr>
              <a:t> </a:t>
            </a:r>
            <a:r>
              <a:rPr lang="en-US" sz="2200" dirty="0">
                <a:solidFill>
                  <a:schemeClr val="accent3">
                    <a:lumMod val="25000"/>
                  </a:schemeClr>
                </a:solidFill>
                <a:latin typeface="Abadi"/>
              </a:rPr>
              <a:t>launch site, success rate of each orbit</a:t>
            </a:r>
            <a:r>
              <a:rPr lang="tr-TR" sz="2200" dirty="0">
                <a:solidFill>
                  <a:schemeClr val="accent3">
                    <a:lumMod val="25000"/>
                  </a:schemeClr>
                </a:solidFill>
                <a:latin typeface="Abadi"/>
              </a:rPr>
              <a:t> </a:t>
            </a:r>
            <a:r>
              <a:rPr lang="en-US" sz="2200" dirty="0">
                <a:solidFill>
                  <a:schemeClr val="accent3">
                    <a:lumMod val="25000"/>
                  </a:schemeClr>
                </a:solidFill>
                <a:latin typeface="Abadi"/>
              </a:rPr>
              <a:t>type, flight number and orbit type, the</a:t>
            </a:r>
            <a:r>
              <a:rPr lang="tr-TR" sz="2200" dirty="0">
                <a:solidFill>
                  <a:schemeClr val="accent3">
                    <a:lumMod val="25000"/>
                  </a:schemeClr>
                </a:solidFill>
                <a:latin typeface="Abadi"/>
              </a:rPr>
              <a:t> </a:t>
            </a:r>
            <a:r>
              <a:rPr lang="en-US" sz="2200" dirty="0">
                <a:solidFill>
                  <a:schemeClr val="accent3">
                    <a:lumMod val="25000"/>
                  </a:schemeClr>
                </a:solidFill>
                <a:latin typeface="Abadi"/>
              </a:rPr>
              <a:t>launch success yearly trend. </a:t>
            </a:r>
            <a:endParaRPr lang="tr-TR" sz="2200" dirty="0">
              <a:solidFill>
                <a:schemeClr val="accent3">
                  <a:lumMod val="25000"/>
                </a:schemeClr>
              </a:solidFill>
              <a:latin typeface="Abadi"/>
            </a:endParaRPr>
          </a:p>
          <a:p>
            <a:pPr>
              <a:lnSpc>
                <a:spcPct val="100000"/>
              </a:lnSpc>
              <a:spcBef>
                <a:spcPts val="1400"/>
              </a:spcBef>
            </a:pPr>
            <a:r>
              <a:rPr lang="tr-TR" sz="2200" dirty="0">
                <a:solidFill>
                  <a:schemeClr val="accent3">
                    <a:lumMod val="25000"/>
                  </a:schemeClr>
                </a:solidFill>
                <a:latin typeface="Abadi" panose="020B0604020104020204" pitchFamily="34" charset="0"/>
                <a:hlinkClick r:id="rId3"/>
              </a:rPr>
              <a:t>T</a:t>
            </a:r>
            <a:r>
              <a:rPr lang="en-US" sz="2200" dirty="0">
                <a:solidFill>
                  <a:schemeClr val="accent3">
                    <a:lumMod val="25000"/>
                  </a:schemeClr>
                </a:solidFill>
                <a:latin typeface="Abadi" panose="020B0604020104020204" pitchFamily="34" charset="0"/>
                <a:hlinkClick r:id="rId3"/>
              </a:rPr>
              <a:t>he GitHub URL </a:t>
            </a:r>
            <a:r>
              <a:rPr lang="en-US" sz="2200" dirty="0">
                <a:solidFill>
                  <a:schemeClr val="accent3">
                    <a:lumMod val="25000"/>
                  </a:schemeClr>
                </a:solidFill>
                <a:latin typeface="Abadi" panose="020B0604020104020204" pitchFamily="34" charset="0"/>
              </a:rPr>
              <a:t>of your completed EDA with data visualization notebook</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3074" name="Picture 2">
            <a:extLst>
              <a:ext uri="{FF2B5EF4-FFF2-40B4-BE49-F238E27FC236}">
                <a16:creationId xmlns:a16="http://schemas.microsoft.com/office/drawing/2014/main" id="{0F4FEBC4-CA66-6298-F85A-295450159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3835" y="1411889"/>
            <a:ext cx="3971547" cy="318704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75BFE84-A2FD-4BDA-372A-DD88B6FFF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1612" y="1411888"/>
            <a:ext cx="3971547" cy="318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10387847" cy="5161347"/>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We applied EDA with SQL to get insight from the data. We wrote queries to find out for instance:</a:t>
            </a:r>
            <a:endParaRPr lang="tr-TR" sz="1800" dirty="0">
              <a:solidFill>
                <a:schemeClr val="accent3">
                  <a:lumMod val="25000"/>
                </a:schemeClr>
              </a:solidFill>
              <a:latin typeface="Abadi" panose="020B0604020104020204" pitchFamily="34" charset="0"/>
            </a:endParaRPr>
          </a:p>
          <a:p>
            <a:pPr indent="-230400">
              <a:lnSpc>
                <a:spcPct val="100000"/>
              </a:lnSpc>
              <a:spcBef>
                <a:spcPts val="1400"/>
              </a:spcBef>
              <a:buFont typeface="+mj-lt"/>
              <a:buAutoNum type="arabicPeriod"/>
            </a:pPr>
            <a:r>
              <a:rPr lang="tr-TR" sz="1200" dirty="0">
                <a:solidFill>
                  <a:schemeClr val="accent3">
                    <a:lumMod val="25000"/>
                  </a:schemeClr>
                </a:solidFill>
                <a:latin typeface="Abadi"/>
              </a:rPr>
              <a:t>T</a:t>
            </a:r>
            <a:r>
              <a:rPr lang="en-US" sz="1200" dirty="0">
                <a:solidFill>
                  <a:schemeClr val="accent3">
                    <a:lumMod val="25000"/>
                  </a:schemeClr>
                </a:solidFill>
                <a:latin typeface="Abadi"/>
              </a:rPr>
              <a:t>he names of the unique launch sites in the space mission</a:t>
            </a:r>
            <a:endParaRPr lang="tr-TR" sz="1200" dirty="0">
              <a:solidFill>
                <a:schemeClr val="accent3">
                  <a:lumMod val="25000"/>
                </a:schemeClr>
              </a:solidFill>
              <a:latin typeface="Abadi"/>
            </a:endParaRPr>
          </a:p>
          <a:p>
            <a:pPr indent="-230400">
              <a:lnSpc>
                <a:spcPct val="100000"/>
              </a:lnSpc>
              <a:spcBef>
                <a:spcPts val="1400"/>
              </a:spcBef>
              <a:buFont typeface="+mj-lt"/>
              <a:buAutoNum type="arabicPeriod"/>
            </a:pPr>
            <a:r>
              <a:rPr lang="en-US" sz="1200" dirty="0">
                <a:solidFill>
                  <a:schemeClr val="accent3">
                    <a:lumMod val="25000"/>
                  </a:schemeClr>
                </a:solidFill>
                <a:latin typeface="Abadi"/>
              </a:rPr>
              <a:t>5 records where launch sites begin with the string 'CCA’</a:t>
            </a:r>
            <a:endParaRPr lang="tr-TR" sz="1200" dirty="0">
              <a:solidFill>
                <a:schemeClr val="accent3">
                  <a:lumMod val="25000"/>
                </a:schemeClr>
              </a:solidFill>
              <a:latin typeface="Abadi"/>
            </a:endParaRPr>
          </a:p>
          <a:p>
            <a:pPr indent="-230400">
              <a:lnSpc>
                <a:spcPct val="100000"/>
              </a:lnSpc>
              <a:spcBef>
                <a:spcPts val="1400"/>
              </a:spcBef>
              <a:buFont typeface="+mj-lt"/>
              <a:buAutoNum type="arabicPeriod"/>
            </a:pPr>
            <a:r>
              <a:rPr lang="tr-TR" sz="1200" dirty="0">
                <a:solidFill>
                  <a:schemeClr val="accent3">
                    <a:lumMod val="25000"/>
                  </a:schemeClr>
                </a:solidFill>
                <a:latin typeface="Abadi"/>
              </a:rPr>
              <a:t>T</a:t>
            </a:r>
            <a:r>
              <a:rPr lang="en-US" sz="1200" dirty="0">
                <a:solidFill>
                  <a:schemeClr val="accent3">
                    <a:lumMod val="25000"/>
                  </a:schemeClr>
                </a:solidFill>
                <a:latin typeface="Abadi"/>
              </a:rPr>
              <a:t>he total payload mass carried by boosters launched by NASA (CRS)</a:t>
            </a:r>
            <a:endParaRPr lang="tr-TR" sz="1200" dirty="0">
              <a:solidFill>
                <a:schemeClr val="accent3">
                  <a:lumMod val="25000"/>
                </a:schemeClr>
              </a:solidFill>
              <a:latin typeface="Abadi"/>
            </a:endParaRPr>
          </a:p>
          <a:p>
            <a:pPr indent="-230400">
              <a:lnSpc>
                <a:spcPct val="100000"/>
              </a:lnSpc>
              <a:spcBef>
                <a:spcPts val="1400"/>
              </a:spcBef>
              <a:buFont typeface="+mj-lt"/>
              <a:buAutoNum type="arabicPeriod"/>
            </a:pPr>
            <a:r>
              <a:rPr lang="tr-TR" sz="1200" dirty="0">
                <a:solidFill>
                  <a:schemeClr val="accent3">
                    <a:lumMod val="25000"/>
                  </a:schemeClr>
                </a:solidFill>
                <a:latin typeface="Abadi"/>
              </a:rPr>
              <a:t>A</a:t>
            </a:r>
            <a:r>
              <a:rPr lang="en-US" sz="1200" dirty="0" err="1">
                <a:solidFill>
                  <a:schemeClr val="accent3">
                    <a:lumMod val="25000"/>
                  </a:schemeClr>
                </a:solidFill>
                <a:latin typeface="Abadi"/>
              </a:rPr>
              <a:t>verage</a:t>
            </a:r>
            <a:r>
              <a:rPr lang="en-US" sz="1200" dirty="0">
                <a:solidFill>
                  <a:schemeClr val="accent3">
                    <a:lumMod val="25000"/>
                  </a:schemeClr>
                </a:solidFill>
                <a:latin typeface="Abadi"/>
              </a:rPr>
              <a:t> payload mass carried by booster version F9 v1.1</a:t>
            </a:r>
            <a:endParaRPr lang="tr-TR" sz="1200" dirty="0">
              <a:solidFill>
                <a:schemeClr val="accent3">
                  <a:lumMod val="25000"/>
                </a:schemeClr>
              </a:solidFill>
              <a:latin typeface="Abadi"/>
            </a:endParaRPr>
          </a:p>
          <a:p>
            <a:pPr indent="-230400">
              <a:lnSpc>
                <a:spcPct val="100000"/>
              </a:lnSpc>
              <a:spcBef>
                <a:spcPts val="1400"/>
              </a:spcBef>
              <a:buFont typeface="+mj-lt"/>
              <a:buAutoNum type="arabicPeriod"/>
            </a:pPr>
            <a:r>
              <a:rPr lang="tr-TR" sz="1200" dirty="0">
                <a:solidFill>
                  <a:schemeClr val="accent3">
                    <a:lumMod val="25000"/>
                  </a:schemeClr>
                </a:solidFill>
                <a:latin typeface="Abadi"/>
              </a:rPr>
              <a:t>T</a:t>
            </a:r>
            <a:r>
              <a:rPr lang="en-US" sz="1200" dirty="0">
                <a:solidFill>
                  <a:schemeClr val="accent3">
                    <a:lumMod val="25000"/>
                  </a:schemeClr>
                </a:solidFill>
                <a:latin typeface="Abadi"/>
              </a:rPr>
              <a:t>he date when the first </a:t>
            </a:r>
            <a:r>
              <a:rPr lang="en-US" sz="1200" dirty="0" err="1">
                <a:solidFill>
                  <a:schemeClr val="accent3">
                    <a:lumMod val="25000"/>
                  </a:schemeClr>
                </a:solidFill>
                <a:latin typeface="Abadi"/>
              </a:rPr>
              <a:t>succesful</a:t>
            </a:r>
            <a:r>
              <a:rPr lang="en-US" sz="1200" dirty="0">
                <a:solidFill>
                  <a:schemeClr val="accent3">
                    <a:lumMod val="25000"/>
                  </a:schemeClr>
                </a:solidFill>
                <a:latin typeface="Abadi"/>
              </a:rPr>
              <a:t> landing outcome in ground pad was </a:t>
            </a:r>
            <a:r>
              <a:rPr lang="en-US" sz="1200" dirty="0" err="1">
                <a:solidFill>
                  <a:schemeClr val="accent3">
                    <a:lumMod val="25000"/>
                  </a:schemeClr>
                </a:solidFill>
                <a:latin typeface="Abadi"/>
              </a:rPr>
              <a:t>acheived</a:t>
            </a:r>
            <a:r>
              <a:rPr lang="en-US" sz="1200" dirty="0">
                <a:solidFill>
                  <a:schemeClr val="accent3">
                    <a:lumMod val="25000"/>
                  </a:schemeClr>
                </a:solidFill>
                <a:latin typeface="Abadi"/>
              </a:rPr>
              <a:t>.</a:t>
            </a:r>
            <a:endParaRPr lang="tr-TR" sz="1200" dirty="0">
              <a:solidFill>
                <a:schemeClr val="accent3">
                  <a:lumMod val="25000"/>
                </a:schemeClr>
              </a:solidFill>
              <a:latin typeface="Abadi"/>
            </a:endParaRPr>
          </a:p>
          <a:p>
            <a:pPr indent="-230400">
              <a:lnSpc>
                <a:spcPct val="100000"/>
              </a:lnSpc>
              <a:spcBef>
                <a:spcPts val="1400"/>
              </a:spcBef>
              <a:buFont typeface="+mj-lt"/>
              <a:buAutoNum type="arabicPeriod"/>
            </a:pPr>
            <a:r>
              <a:rPr lang="tr-TR" sz="1200" dirty="0">
                <a:solidFill>
                  <a:schemeClr val="accent3">
                    <a:lumMod val="25000"/>
                  </a:schemeClr>
                </a:solidFill>
                <a:latin typeface="Abadi"/>
              </a:rPr>
              <a:t>T</a:t>
            </a:r>
            <a:r>
              <a:rPr lang="en-US" sz="1200" dirty="0">
                <a:solidFill>
                  <a:schemeClr val="accent3">
                    <a:lumMod val="25000"/>
                  </a:schemeClr>
                </a:solidFill>
                <a:latin typeface="Abadi"/>
              </a:rPr>
              <a:t>he names of the boosters which have success in drone ship and have payload mass greater than 4000 but less than 6000</a:t>
            </a:r>
            <a:endParaRPr lang="tr-TR" sz="1200" dirty="0">
              <a:solidFill>
                <a:schemeClr val="accent3">
                  <a:lumMod val="25000"/>
                </a:schemeClr>
              </a:solidFill>
              <a:latin typeface="Abadi"/>
            </a:endParaRPr>
          </a:p>
          <a:p>
            <a:pPr indent="-230400">
              <a:lnSpc>
                <a:spcPct val="100000"/>
              </a:lnSpc>
              <a:spcBef>
                <a:spcPts val="1400"/>
              </a:spcBef>
              <a:buFont typeface="+mj-lt"/>
              <a:buAutoNum type="arabicPeriod"/>
            </a:pPr>
            <a:r>
              <a:rPr lang="tr-TR" sz="1200" dirty="0">
                <a:solidFill>
                  <a:schemeClr val="accent3">
                    <a:lumMod val="25000"/>
                  </a:schemeClr>
                </a:solidFill>
                <a:latin typeface="Abadi"/>
              </a:rPr>
              <a:t>T</a:t>
            </a:r>
            <a:r>
              <a:rPr lang="en-US" sz="1200" dirty="0">
                <a:solidFill>
                  <a:schemeClr val="accent3">
                    <a:lumMod val="25000"/>
                  </a:schemeClr>
                </a:solidFill>
                <a:latin typeface="Abadi"/>
              </a:rPr>
              <a:t>he total number of successful and failure mission outcomes</a:t>
            </a:r>
            <a:endParaRPr lang="tr-TR" sz="1200" dirty="0">
              <a:solidFill>
                <a:schemeClr val="accent3">
                  <a:lumMod val="25000"/>
                </a:schemeClr>
              </a:solidFill>
              <a:latin typeface="Abadi"/>
            </a:endParaRPr>
          </a:p>
          <a:p>
            <a:pPr indent="-230400">
              <a:lnSpc>
                <a:spcPct val="100000"/>
              </a:lnSpc>
              <a:spcBef>
                <a:spcPts val="1400"/>
              </a:spcBef>
              <a:buFont typeface="+mj-lt"/>
              <a:buAutoNum type="arabicPeriod"/>
            </a:pPr>
            <a:r>
              <a:rPr lang="tr-TR" sz="1200" dirty="0">
                <a:solidFill>
                  <a:schemeClr val="accent3">
                    <a:lumMod val="25000"/>
                  </a:schemeClr>
                </a:solidFill>
                <a:latin typeface="Abadi"/>
              </a:rPr>
              <a:t>T</a:t>
            </a:r>
            <a:r>
              <a:rPr lang="en-US" sz="1200" dirty="0">
                <a:solidFill>
                  <a:schemeClr val="accent3">
                    <a:lumMod val="25000"/>
                  </a:schemeClr>
                </a:solidFill>
                <a:latin typeface="Abadi"/>
              </a:rPr>
              <a:t>he names of the </a:t>
            </a:r>
            <a:r>
              <a:rPr lang="en-US" sz="1200" dirty="0" err="1">
                <a:solidFill>
                  <a:schemeClr val="accent3">
                    <a:lumMod val="25000"/>
                  </a:schemeClr>
                </a:solidFill>
                <a:latin typeface="Abadi"/>
              </a:rPr>
              <a:t>booster_versions</a:t>
            </a:r>
            <a:r>
              <a:rPr lang="en-US" sz="1200" dirty="0">
                <a:solidFill>
                  <a:schemeClr val="accent3">
                    <a:lumMod val="25000"/>
                  </a:schemeClr>
                </a:solidFill>
                <a:latin typeface="Abadi"/>
              </a:rPr>
              <a:t> which have carried the maximum payload mass. Use a subquery</a:t>
            </a:r>
            <a:endParaRPr lang="tr-TR" sz="1200" dirty="0">
              <a:solidFill>
                <a:schemeClr val="accent3">
                  <a:lumMod val="25000"/>
                </a:schemeClr>
              </a:solidFill>
              <a:latin typeface="Abadi"/>
            </a:endParaRPr>
          </a:p>
          <a:p>
            <a:pPr indent="-230400">
              <a:lnSpc>
                <a:spcPct val="100000"/>
              </a:lnSpc>
              <a:spcBef>
                <a:spcPts val="1400"/>
              </a:spcBef>
              <a:buFont typeface="+mj-lt"/>
              <a:buAutoNum type="arabicPeriod"/>
            </a:pPr>
            <a:r>
              <a:rPr lang="tr-TR" sz="1200" dirty="0">
                <a:solidFill>
                  <a:schemeClr val="accent3">
                    <a:lumMod val="25000"/>
                  </a:schemeClr>
                </a:solidFill>
                <a:latin typeface="Abadi"/>
              </a:rPr>
              <a:t>T</a:t>
            </a:r>
            <a:r>
              <a:rPr lang="en-US" sz="1200" dirty="0">
                <a:solidFill>
                  <a:schemeClr val="accent3">
                    <a:lumMod val="25000"/>
                  </a:schemeClr>
                </a:solidFill>
                <a:latin typeface="Abadi"/>
              </a:rPr>
              <a:t>he records which will display the month names, failure </a:t>
            </a:r>
            <a:r>
              <a:rPr lang="en-US" sz="1200" dirty="0" err="1">
                <a:solidFill>
                  <a:schemeClr val="accent3">
                    <a:lumMod val="25000"/>
                  </a:schemeClr>
                </a:solidFill>
                <a:latin typeface="Abadi"/>
              </a:rPr>
              <a:t>landing_outcomes</a:t>
            </a:r>
            <a:r>
              <a:rPr lang="en-US" sz="1200" dirty="0">
                <a:solidFill>
                  <a:schemeClr val="accent3">
                    <a:lumMod val="25000"/>
                  </a:schemeClr>
                </a:solidFill>
                <a:latin typeface="Abadi"/>
              </a:rPr>
              <a:t> in drone ship ,booster versions,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for the months in year 2015.</a:t>
            </a:r>
            <a:endParaRPr lang="tr-TR" sz="1200" dirty="0">
              <a:solidFill>
                <a:schemeClr val="accent3">
                  <a:lumMod val="25000"/>
                </a:schemeClr>
              </a:solidFill>
              <a:latin typeface="Abadi"/>
            </a:endParaRPr>
          </a:p>
          <a:p>
            <a:pPr indent="-230400">
              <a:lnSpc>
                <a:spcPct val="100000"/>
              </a:lnSpc>
              <a:spcBef>
                <a:spcPts val="1400"/>
              </a:spcBef>
              <a:buFont typeface="+mj-lt"/>
              <a:buAutoNum type="arabicPeriod"/>
            </a:pPr>
            <a:r>
              <a:rPr lang="tr-TR" sz="1200" dirty="0">
                <a:solidFill>
                  <a:schemeClr val="accent3">
                    <a:lumMod val="25000"/>
                  </a:schemeClr>
                </a:solidFill>
                <a:latin typeface="Abadi"/>
              </a:rPr>
              <a:t> T</a:t>
            </a:r>
            <a:r>
              <a:rPr lang="en-US" sz="1200" dirty="0">
                <a:solidFill>
                  <a:schemeClr val="accent3">
                    <a:lumMod val="25000"/>
                  </a:schemeClr>
                </a:solidFill>
                <a:latin typeface="Abadi"/>
              </a:rPr>
              <a:t>he count of landing outcomes (such as Failure (drone ship) or Success (ground pad)) between the date 2010-06-04 and 2017-03-20, in descending order</a:t>
            </a:r>
            <a:endParaRPr lang="tr-TR" sz="1200" dirty="0">
              <a:solidFill>
                <a:schemeClr val="accent3">
                  <a:lumMod val="25000"/>
                </a:schemeClr>
              </a:solidFill>
              <a:latin typeface="Abadi"/>
            </a:endParaRPr>
          </a:p>
          <a:p>
            <a:pPr>
              <a:lnSpc>
                <a:spcPct val="100000"/>
              </a:lnSpc>
              <a:spcBef>
                <a:spcPts val="1400"/>
              </a:spcBef>
            </a:pPr>
            <a:r>
              <a:rPr lang="en-US" sz="1600" dirty="0"/>
              <a:t>The link to the notebook is</a:t>
            </a:r>
            <a:r>
              <a:rPr lang="tr-TR" sz="1600" dirty="0"/>
              <a:t>: </a:t>
            </a:r>
            <a:r>
              <a:rPr lang="tr-TR" sz="1600" dirty="0" err="1">
                <a:hlinkClick r:id="rId3"/>
              </a:rPr>
              <a:t>Github</a:t>
            </a:r>
            <a:r>
              <a:rPr lang="tr-TR" sz="1600" dirty="0">
                <a:hlinkClick r:id="rId3"/>
              </a:rPr>
              <a:t> URL</a:t>
            </a:r>
            <a:endParaRPr lang="tr-TR" sz="2200" dirty="0">
              <a:solidFill>
                <a:schemeClr val="accent3">
                  <a:lumMod val="25000"/>
                </a:schemeClr>
              </a:solidFill>
              <a:latin typeface="Abadi"/>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M</a:t>
            </a:r>
            <a:r>
              <a:rPr lang="en-US" sz="2200" dirty="0" err="1">
                <a:solidFill>
                  <a:schemeClr val="accent3">
                    <a:lumMod val="25000"/>
                  </a:schemeClr>
                </a:solidFill>
                <a:latin typeface="Abadi" panose="020B0604020104020204" pitchFamily="34" charset="0"/>
              </a:rPr>
              <a:t>odels</a:t>
            </a:r>
            <a:r>
              <a:rPr lang="en-US"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were</a:t>
            </a:r>
            <a:r>
              <a:rPr lang="en-US" sz="2200" dirty="0">
                <a:solidFill>
                  <a:schemeClr val="accent3">
                    <a:lumMod val="25000"/>
                  </a:schemeClr>
                </a:solidFill>
                <a:latin typeface="Abadi" panose="020B0604020104020204" pitchFamily="34" charset="0"/>
              </a:rPr>
              <a:t> trained and hyperparameters </a:t>
            </a:r>
            <a:r>
              <a:rPr lang="tr-TR" sz="2200" dirty="0" err="1">
                <a:solidFill>
                  <a:schemeClr val="accent3">
                    <a:lumMod val="25000"/>
                  </a:schemeClr>
                </a:solidFill>
                <a:latin typeface="Abadi" panose="020B0604020104020204" pitchFamily="34" charset="0"/>
              </a:rPr>
              <a:t>were</a:t>
            </a:r>
            <a:r>
              <a:rPr lang="en-US" sz="2200" dirty="0">
                <a:solidFill>
                  <a:schemeClr val="accent3">
                    <a:lumMod val="25000"/>
                  </a:schemeClr>
                </a:solidFill>
                <a:latin typeface="Abadi" panose="020B0604020104020204" pitchFamily="34" charset="0"/>
              </a:rPr>
              <a:t> selected using the function </a:t>
            </a:r>
            <a:r>
              <a:rPr lang="en-US" sz="2200" dirty="0" err="1">
                <a:solidFill>
                  <a:schemeClr val="accent3">
                    <a:lumMod val="25000"/>
                  </a:schemeClr>
                </a:solidFill>
                <a:latin typeface="Abadi" panose="020B0604020104020204" pitchFamily="34" charset="0"/>
              </a:rPr>
              <a:t>GridSearchCV</a:t>
            </a:r>
            <a:r>
              <a:rPr lang="tr-TR" sz="2200" dirty="0">
                <a:solidFill>
                  <a:schemeClr val="accent3">
                    <a:lumMod val="25000"/>
                  </a:schemeClr>
                </a:solidFill>
                <a:latin typeface="Abadi" panose="020B0604020104020204" pitchFamily="34" charset="0"/>
              </a:rPr>
              <a:t>. </a:t>
            </a:r>
          </a:p>
          <a:p>
            <a:pPr>
              <a:lnSpc>
                <a:spcPct val="100000"/>
              </a:lnSpc>
              <a:spcBef>
                <a:spcPts val="1400"/>
              </a:spcBef>
            </a:pPr>
            <a:r>
              <a:rPr lang="tr-TR" sz="2200" dirty="0">
                <a:solidFill>
                  <a:schemeClr val="accent3">
                    <a:lumMod val="25000"/>
                  </a:schemeClr>
                </a:solidFill>
                <a:latin typeface="Abadi" panose="020B0604020104020204" pitchFamily="34" charset="0"/>
              </a:rPr>
              <a:t>A</a:t>
            </a:r>
            <a:r>
              <a:rPr lang="en-US" sz="2200" dirty="0" err="1">
                <a:solidFill>
                  <a:schemeClr val="accent3">
                    <a:lumMod val="25000"/>
                  </a:schemeClr>
                </a:solidFill>
                <a:latin typeface="Abadi" panose="020B0604020104020204" pitchFamily="34" charset="0"/>
              </a:rPr>
              <a:t>ccuracy</a:t>
            </a:r>
            <a:r>
              <a:rPr lang="en-US"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as the metric for our model, improved the model using</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feature engineering and algorithm tuning.</a:t>
            </a:r>
            <a:endParaRPr lang="tr-T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hlinkClick r:id="rId3"/>
              </a:rPr>
              <a:t>Github</a:t>
            </a:r>
            <a:r>
              <a:rPr lang="tr-TR" sz="2200" dirty="0">
                <a:solidFill>
                  <a:schemeClr val="accent3">
                    <a:lumMod val="25000"/>
                  </a:schemeClr>
                </a:solidFill>
                <a:latin typeface="Abadi" panose="020B0604020104020204" pitchFamily="34" charset="0"/>
                <a:hlinkClick r:id="rId3"/>
              </a:rPr>
              <a:t> URL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3C1AD75C-ADC8-C456-23CF-2E81D628AF2D}"/>
              </a:ext>
            </a:extLst>
          </p:cNvPr>
          <p:cNvPicPr>
            <a:picLocks noChangeAspect="1"/>
          </p:cNvPicPr>
          <p:nvPr/>
        </p:nvPicPr>
        <p:blipFill>
          <a:blip r:embed="rId3"/>
          <a:stretch>
            <a:fillRect/>
          </a:stretch>
        </p:blipFill>
        <p:spPr>
          <a:xfrm>
            <a:off x="367014" y="2057400"/>
            <a:ext cx="11457972" cy="222500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0443" y="4675744"/>
            <a:ext cx="10271113" cy="1371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see that as the flight number increases, the first stage is more likely to land successfully. The payload mass also appears to be a factor; even with more massive payloads, the first stage often returns successfully.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CE782C86-B203-78C8-D71C-24CEA59D35A3}"/>
              </a:ext>
            </a:extLst>
          </p:cNvPr>
          <p:cNvPicPr>
            <a:picLocks noChangeAspect="1"/>
          </p:cNvPicPr>
          <p:nvPr/>
        </p:nvPicPr>
        <p:blipFill>
          <a:blip r:embed="rId3"/>
          <a:stretch>
            <a:fillRect/>
          </a:stretch>
        </p:blipFill>
        <p:spPr>
          <a:xfrm>
            <a:off x="4794715" y="1489707"/>
            <a:ext cx="6325483" cy="439163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We</a:t>
            </a:r>
            <a:r>
              <a:rPr lang="tr-TR" sz="2200" dirty="0">
                <a:solidFill>
                  <a:schemeClr val="accent3">
                    <a:lumMod val="25000"/>
                  </a:schemeClr>
                </a:solidFill>
                <a:latin typeface="Abadi" panose="020B0604020104020204" pitchFamily="34" charset="0"/>
              </a:rPr>
              <a:t> can </a:t>
            </a:r>
            <a:r>
              <a:rPr lang="tr-TR" sz="2200" dirty="0" err="1">
                <a:solidFill>
                  <a:schemeClr val="accent3">
                    <a:lumMod val="25000"/>
                  </a:schemeClr>
                </a:solidFill>
                <a:latin typeface="Abadi" panose="020B0604020104020204" pitchFamily="34" charset="0"/>
              </a:rPr>
              <a:t>observe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that</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that ES-L1, GEO, HEO, SSO,</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VLEO </a:t>
            </a:r>
            <a:r>
              <a:rPr lang="tr-TR" sz="2200" dirty="0" err="1">
                <a:solidFill>
                  <a:schemeClr val="accent3">
                    <a:lumMod val="25000"/>
                  </a:schemeClr>
                </a:solidFill>
                <a:latin typeface="Abadi" panose="020B0604020104020204" pitchFamily="34" charset="0"/>
              </a:rPr>
              <a:t>orbits</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had the most success</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Resim 5">
            <a:extLst>
              <a:ext uri="{FF2B5EF4-FFF2-40B4-BE49-F238E27FC236}">
                <a16:creationId xmlns:a16="http://schemas.microsoft.com/office/drawing/2014/main" id="{F0A25CEC-F908-60A9-9204-1212DB3478F5}"/>
              </a:ext>
            </a:extLst>
          </p:cNvPr>
          <p:cNvPicPr>
            <a:picLocks noChangeAspect="1"/>
          </p:cNvPicPr>
          <p:nvPr/>
        </p:nvPicPr>
        <p:blipFill>
          <a:blip r:embed="rId3"/>
          <a:stretch>
            <a:fillRect/>
          </a:stretch>
        </p:blipFill>
        <p:spPr>
          <a:xfrm>
            <a:off x="5684129" y="1530643"/>
            <a:ext cx="5601482" cy="43630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We</a:t>
            </a:r>
            <a:r>
              <a:rPr lang="en-US" sz="2200" dirty="0">
                <a:solidFill>
                  <a:schemeClr val="accent3">
                    <a:lumMod val="25000"/>
                  </a:schemeClr>
                </a:solidFill>
                <a:latin typeface="Abadi" panose="020B0604020104020204" pitchFamily="34" charset="0"/>
              </a:rPr>
              <a:t> can observe that in the LEO orbit, success seems to be related to the number of flights. Conversely, in the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Resim 5">
            <a:extLst>
              <a:ext uri="{FF2B5EF4-FFF2-40B4-BE49-F238E27FC236}">
                <a16:creationId xmlns:a16="http://schemas.microsoft.com/office/drawing/2014/main" id="{2D958A59-3358-4FF4-24EE-C11B5355EFED}"/>
              </a:ext>
            </a:extLst>
          </p:cNvPr>
          <p:cNvPicPr>
            <a:picLocks noChangeAspect="1"/>
          </p:cNvPicPr>
          <p:nvPr/>
        </p:nvPicPr>
        <p:blipFill>
          <a:blip r:embed="rId3"/>
          <a:stretch>
            <a:fillRect/>
          </a:stretch>
        </p:blipFill>
        <p:spPr>
          <a:xfrm>
            <a:off x="5703182" y="1604022"/>
            <a:ext cx="5582429" cy="42773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Resim 5">
            <a:extLst>
              <a:ext uri="{FF2B5EF4-FFF2-40B4-BE49-F238E27FC236}">
                <a16:creationId xmlns:a16="http://schemas.microsoft.com/office/drawing/2014/main" id="{7BEB5BC1-317C-45E3-7A63-B32BEEF747AF}"/>
              </a:ext>
            </a:extLst>
          </p:cNvPr>
          <p:cNvPicPr>
            <a:picLocks noChangeAspect="1"/>
          </p:cNvPicPr>
          <p:nvPr/>
        </p:nvPicPr>
        <p:blipFill>
          <a:blip r:embed="rId3"/>
          <a:stretch>
            <a:fillRect/>
          </a:stretch>
        </p:blipFill>
        <p:spPr>
          <a:xfrm>
            <a:off x="5617445" y="1772666"/>
            <a:ext cx="5668166" cy="40963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We</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can observe that the </a:t>
            </a:r>
            <a:r>
              <a:rPr lang="en-US" sz="2200" dirty="0" err="1">
                <a:solidFill>
                  <a:schemeClr val="accent3">
                    <a:lumMod val="25000"/>
                  </a:schemeClr>
                </a:solidFill>
                <a:latin typeface="Abadi" panose="020B0604020104020204" pitchFamily="34" charset="0"/>
              </a:rPr>
              <a:t>suc</a:t>
            </a:r>
            <a:r>
              <a:rPr lang="tr-TR" sz="2200" dirty="0">
                <a:solidFill>
                  <a:schemeClr val="accent3">
                    <a:lumMod val="25000"/>
                  </a:schemeClr>
                </a:solidFill>
                <a:latin typeface="Abadi" panose="020B0604020104020204" pitchFamily="34" charset="0"/>
              </a:rPr>
              <a:t>c</a:t>
            </a:r>
            <a:r>
              <a:rPr lang="en-US" sz="2200" dirty="0">
                <a:solidFill>
                  <a:schemeClr val="accent3">
                    <a:lumMod val="25000"/>
                  </a:schemeClr>
                </a:solidFill>
                <a:latin typeface="Abadi" panose="020B0604020104020204" pitchFamily="34" charset="0"/>
              </a:rPr>
              <a:t>ess rate since 2013 kept increasing till 20</a:t>
            </a:r>
            <a:r>
              <a:rPr lang="tr-TR" sz="2200" dirty="0">
                <a:solidFill>
                  <a:schemeClr val="accent3">
                    <a:lumMod val="25000"/>
                  </a:schemeClr>
                </a:solidFill>
                <a:latin typeface="Abadi" panose="020B0604020104020204" pitchFamily="34" charset="0"/>
              </a:rPr>
              <a:t>17. </a:t>
            </a:r>
            <a:r>
              <a:rPr lang="tr-TR" sz="2200" dirty="0" err="1">
                <a:solidFill>
                  <a:schemeClr val="accent3">
                    <a:lumMod val="25000"/>
                  </a:schemeClr>
                </a:solidFill>
                <a:latin typeface="Abadi" panose="020B0604020104020204" pitchFamily="34" charset="0"/>
              </a:rPr>
              <a:t>Eventhough</a:t>
            </a:r>
            <a:r>
              <a:rPr lang="tr-TR" sz="2200" dirty="0">
                <a:solidFill>
                  <a:schemeClr val="accent3">
                    <a:lumMod val="25000"/>
                  </a:schemeClr>
                </a:solidFill>
                <a:latin typeface="Abadi" panose="020B0604020104020204" pitchFamily="34" charset="0"/>
              </a:rPr>
              <a:t> it had </a:t>
            </a:r>
            <a:r>
              <a:rPr lang="tr-TR" sz="2200" dirty="0" err="1">
                <a:solidFill>
                  <a:schemeClr val="accent3">
                    <a:lumMod val="25000"/>
                  </a:schemeClr>
                </a:solidFill>
                <a:latin typeface="Abadi" panose="020B0604020104020204" pitchFamily="34" charset="0"/>
              </a:rPr>
              <a:t>dropped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between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years</a:t>
            </a:r>
            <a:r>
              <a:rPr lang="tr-TR" sz="2200" dirty="0">
                <a:solidFill>
                  <a:schemeClr val="accent3">
                    <a:lumMod val="25000"/>
                  </a:schemeClr>
                </a:solidFill>
                <a:latin typeface="Abadi" panose="020B0604020104020204" pitchFamily="34" charset="0"/>
              </a:rPr>
              <a:t> 2017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2018, in 2019 it </a:t>
            </a:r>
            <a:r>
              <a:rPr lang="tr-TR" sz="2200" dirty="0" err="1">
                <a:solidFill>
                  <a:schemeClr val="accent3">
                    <a:lumMod val="25000"/>
                  </a:schemeClr>
                </a:solidFill>
                <a:latin typeface="Abadi" panose="020B0604020104020204" pitchFamily="34" charset="0"/>
              </a:rPr>
              <a:t>reached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its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peak</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Resim 5">
            <a:extLst>
              <a:ext uri="{FF2B5EF4-FFF2-40B4-BE49-F238E27FC236}">
                <a16:creationId xmlns:a16="http://schemas.microsoft.com/office/drawing/2014/main" id="{61C0598E-A366-AB60-F493-94EBE44D9C72}"/>
              </a:ext>
            </a:extLst>
          </p:cNvPr>
          <p:cNvPicPr>
            <a:picLocks noChangeAspect="1"/>
          </p:cNvPicPr>
          <p:nvPr/>
        </p:nvPicPr>
        <p:blipFill>
          <a:blip r:embed="rId3"/>
          <a:stretch>
            <a:fillRect/>
          </a:stretch>
        </p:blipFill>
        <p:spPr>
          <a:xfrm>
            <a:off x="5855603" y="1651655"/>
            <a:ext cx="5430008" cy="422969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080657"/>
            <a:ext cx="5500161" cy="1284514"/>
          </a:xfrm>
          <a:prstGeom prst="rect">
            <a:avLst/>
          </a:prstGeom>
        </p:spPr>
        <p:txBody>
          <a:bodyPr>
            <a:normAutofit/>
          </a:bodyPr>
          <a:lstStyle/>
          <a:p>
            <a:pPr>
              <a:lnSpc>
                <a:spcPct val="100000"/>
              </a:lnSpc>
              <a:spcBef>
                <a:spcPts val="1400"/>
              </a:spcBef>
            </a:pPr>
            <a:r>
              <a:rPr lang="tr-TR" sz="2200" dirty="0">
                <a:solidFill>
                  <a:schemeClr val="accent3">
                    <a:lumMod val="25000"/>
                  </a:schemeClr>
                </a:solidFill>
                <a:latin typeface="Abadi" panose="020B0604020104020204" pitchFamily="34" charset="0"/>
              </a:rPr>
              <a:t>Using DICTINCT </a:t>
            </a:r>
            <a:r>
              <a:rPr lang="tr-TR" sz="2200" dirty="0" err="1">
                <a:solidFill>
                  <a:schemeClr val="accent3">
                    <a:lumMod val="25000"/>
                  </a:schemeClr>
                </a:solidFill>
                <a:latin typeface="Abadi" panose="020B0604020104020204" pitchFamily="34" charset="0"/>
              </a:rPr>
              <a:t>key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word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unique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sites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displayed</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Resim 5">
            <a:extLst>
              <a:ext uri="{FF2B5EF4-FFF2-40B4-BE49-F238E27FC236}">
                <a16:creationId xmlns:a16="http://schemas.microsoft.com/office/drawing/2014/main" id="{B6367E66-96DF-E2F5-6300-7DCF8D3DE017}"/>
              </a:ext>
            </a:extLst>
          </p:cNvPr>
          <p:cNvPicPr>
            <a:picLocks noChangeAspect="1"/>
          </p:cNvPicPr>
          <p:nvPr/>
        </p:nvPicPr>
        <p:blipFill>
          <a:blip r:embed="rId3"/>
          <a:stretch>
            <a:fillRect/>
          </a:stretch>
        </p:blipFill>
        <p:spPr>
          <a:xfrm>
            <a:off x="6346371" y="2338646"/>
            <a:ext cx="5111601" cy="29490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9CB0BD9-F02B-7CBF-E9CA-374A6A19FB5A}"/>
              </a:ext>
            </a:extLst>
          </p:cNvPr>
          <p:cNvPicPr>
            <a:picLocks noChangeAspect="1"/>
          </p:cNvPicPr>
          <p:nvPr/>
        </p:nvPicPr>
        <p:blipFill>
          <a:blip r:embed="rId3"/>
          <a:stretch>
            <a:fillRect/>
          </a:stretch>
        </p:blipFill>
        <p:spPr>
          <a:xfrm>
            <a:off x="445713" y="2179481"/>
            <a:ext cx="11300573" cy="231632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89713"/>
            <a:ext cx="9745589" cy="1387249"/>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The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query</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above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were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used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to</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display</a:t>
            </a:r>
            <a:r>
              <a:rPr lang="tr-TR" sz="2200" dirty="0">
                <a:solidFill>
                  <a:schemeClr val="accent3">
                    <a:lumMod val="25000"/>
                  </a:schemeClr>
                </a:solidFill>
                <a:latin typeface="Abadi" panose="020B0604020104020204" pitchFamily="34" charset="0"/>
              </a:rPr>
              <a:t> 5 </a:t>
            </a:r>
            <a:r>
              <a:rPr lang="tr-TR" sz="2200" dirty="0" err="1">
                <a:solidFill>
                  <a:schemeClr val="accent3">
                    <a:lumMod val="25000"/>
                  </a:schemeClr>
                </a:solidFill>
                <a:latin typeface="Abadi" panose="020B0604020104020204" pitchFamily="34" charset="0"/>
              </a:rPr>
              <a:t>records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whose</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launch</a:t>
            </a:r>
            <a:r>
              <a:rPr lang="tr-TR" sz="2200" dirty="0">
                <a:solidFill>
                  <a:schemeClr val="accent3">
                    <a:lumMod val="25000"/>
                  </a:schemeClr>
                </a:solidFill>
                <a:latin typeface="Abadi" panose="020B0604020104020204" pitchFamily="34" charset="0"/>
              </a:rPr>
              <a:t> site </a:t>
            </a:r>
            <a:r>
              <a:rPr lang="tr-TR" sz="2200" dirty="0" err="1">
                <a:solidFill>
                  <a:schemeClr val="accent3">
                    <a:lumMod val="25000"/>
                  </a:schemeClr>
                </a:solidFill>
                <a:latin typeface="Abadi" panose="020B0604020104020204" pitchFamily="34" charset="0"/>
              </a:rPr>
              <a:t>names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begin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with</a:t>
            </a:r>
            <a:r>
              <a:rPr lang="tr-TR" sz="2200" dirty="0">
                <a:solidFill>
                  <a:schemeClr val="accent3">
                    <a:lumMod val="25000"/>
                  </a:schemeClr>
                </a:solidFill>
                <a:latin typeface="Abadi" panose="020B0604020104020204" pitchFamily="34" charset="0"/>
              </a:rPr>
              <a:t>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F6E5CEF-2A5F-B664-B664-E402F469738A}"/>
              </a:ext>
            </a:extLst>
          </p:cNvPr>
          <p:cNvPicPr>
            <a:picLocks noChangeAspect="1"/>
          </p:cNvPicPr>
          <p:nvPr/>
        </p:nvPicPr>
        <p:blipFill>
          <a:blip r:embed="rId3"/>
          <a:stretch>
            <a:fillRect/>
          </a:stretch>
        </p:blipFill>
        <p:spPr>
          <a:xfrm>
            <a:off x="1179182" y="1613034"/>
            <a:ext cx="9833636" cy="20554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332514"/>
            <a:ext cx="9745589" cy="15940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using the query below</a:t>
            </a:r>
            <a:r>
              <a:rPr lang="tr-T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25A75C2E-5F18-D6BA-F16F-967CCFB11575}"/>
              </a:ext>
            </a:extLst>
          </p:cNvPr>
          <p:cNvPicPr>
            <a:picLocks noChangeAspect="1"/>
          </p:cNvPicPr>
          <p:nvPr/>
        </p:nvPicPr>
        <p:blipFill>
          <a:blip r:embed="rId3"/>
          <a:stretch>
            <a:fillRect/>
          </a:stretch>
        </p:blipFill>
        <p:spPr>
          <a:xfrm>
            <a:off x="711736" y="1903256"/>
            <a:ext cx="10768528" cy="170166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3952524"/>
            <a:ext cx="9745589" cy="2073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a:t>
            </a:r>
            <a:r>
              <a:rPr lang="tr-TR" sz="2200" dirty="0">
                <a:solidFill>
                  <a:schemeClr val="accent3">
                    <a:lumMod val="25000"/>
                  </a:schemeClr>
                </a:solidFill>
                <a:latin typeface="Abadi" panose="020B0604020104020204" pitchFamily="34" charset="0"/>
              </a:rPr>
              <a:t>d</a:t>
            </a:r>
            <a:r>
              <a:rPr lang="en-US" sz="2200" dirty="0">
                <a:solidFill>
                  <a:schemeClr val="accent3">
                    <a:lumMod val="25000"/>
                  </a:schemeClr>
                </a:solidFill>
                <a:latin typeface="Abadi" panose="020B0604020104020204" pitchFamily="34" charset="0"/>
              </a:rPr>
              <a:t> the average payload mass carried by booster version F9 v1.1</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and</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found</a:t>
            </a:r>
            <a:r>
              <a:rPr lang="tr-TR" sz="2200" dirty="0">
                <a:solidFill>
                  <a:schemeClr val="accent3">
                    <a:lumMod val="25000"/>
                  </a:schemeClr>
                </a:solidFill>
                <a:latin typeface="Abadi" panose="020B0604020104020204" pitchFamily="34" charset="0"/>
              </a:rPr>
              <a:t>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006548"/>
            <a:ext cx="9745589" cy="1746477"/>
          </a:xfrm>
          <a:prstGeom prst="rect">
            <a:avLst/>
          </a:prstGeom>
        </p:spPr>
        <p:txBody>
          <a:bodyPr lIns="91440" tIns="45720" rIns="91440" bIns="45720" anchor="t">
            <a:normAutofit/>
          </a:bodyPr>
          <a:lstStyle/>
          <a:p>
            <a:pPr>
              <a:lnSpc>
                <a:spcPct val="100000"/>
              </a:lnSpc>
              <a:spcBef>
                <a:spcPts val="1400"/>
              </a:spcBef>
            </a:pPr>
            <a:r>
              <a:rPr lang="tr-TR" sz="2200" dirty="0" err="1">
                <a:solidFill>
                  <a:schemeClr val="accent3">
                    <a:lumMod val="25000"/>
                  </a:schemeClr>
                </a:solidFill>
                <a:latin typeface="Abadi"/>
              </a:rPr>
              <a:t>To</a:t>
            </a:r>
            <a:r>
              <a:rPr lang="tr-TR" sz="2200" dirty="0">
                <a:solidFill>
                  <a:schemeClr val="accent3">
                    <a:lumMod val="25000"/>
                  </a:schemeClr>
                </a:solidFill>
                <a:latin typeface="Abadi"/>
              </a:rPr>
              <a:t> f</a:t>
            </a:r>
            <a:r>
              <a:rPr lang="en-US" sz="2200" dirty="0" err="1">
                <a:solidFill>
                  <a:schemeClr val="accent3">
                    <a:lumMod val="25000"/>
                  </a:schemeClr>
                </a:solidFill>
                <a:latin typeface="Abadi"/>
              </a:rPr>
              <a:t>ind</a:t>
            </a:r>
            <a:r>
              <a:rPr lang="en-US" sz="2200" dirty="0">
                <a:solidFill>
                  <a:schemeClr val="accent3">
                    <a:lumMod val="25000"/>
                  </a:schemeClr>
                </a:solidFill>
                <a:latin typeface="Abadi"/>
              </a:rPr>
              <a:t> the dates of the first successful landing outcome on ground pad</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min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function</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were</a:t>
            </a:r>
            <a:r>
              <a:rPr lang="tr-TR" sz="2200" dirty="0">
                <a:solidFill>
                  <a:schemeClr val="accent3">
                    <a:lumMod val="25000"/>
                  </a:schemeClr>
                </a:solidFill>
                <a:latin typeface="Abadi"/>
              </a:rPr>
              <a:t> </a:t>
            </a:r>
            <a:r>
              <a:rPr lang="tr-TR" sz="2200" dirty="0" err="1">
                <a:solidFill>
                  <a:schemeClr val="accent3">
                    <a:lumMod val="25000"/>
                  </a:schemeClr>
                </a:solidFill>
                <a:latin typeface="Abadi"/>
              </a:rPr>
              <a:t>used</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Resim 5">
            <a:extLst>
              <a:ext uri="{FF2B5EF4-FFF2-40B4-BE49-F238E27FC236}">
                <a16:creationId xmlns:a16="http://schemas.microsoft.com/office/drawing/2014/main" id="{E3C5B164-529D-B5A8-1266-EF1B7B477FDF}"/>
              </a:ext>
            </a:extLst>
          </p:cNvPr>
          <p:cNvPicPr>
            <a:picLocks noChangeAspect="1"/>
          </p:cNvPicPr>
          <p:nvPr/>
        </p:nvPicPr>
        <p:blipFill>
          <a:blip r:embed="rId3"/>
          <a:stretch>
            <a:fillRect/>
          </a:stretch>
        </p:blipFill>
        <p:spPr>
          <a:xfrm>
            <a:off x="1091244" y="1675115"/>
            <a:ext cx="9873134" cy="201534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389" y="2273527"/>
            <a:ext cx="4574876" cy="23109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a:t>
            </a:r>
            <a:r>
              <a:rPr lang="tr-TR" sz="2200" dirty="0">
                <a:solidFill>
                  <a:schemeClr val="accent3">
                    <a:lumMod val="25000"/>
                  </a:schemeClr>
                </a:solidFill>
                <a:latin typeface="Abadi"/>
              </a:rPr>
              <a:t>e</a:t>
            </a:r>
            <a:r>
              <a:rPr lang="en-US" sz="2200" dirty="0">
                <a:solidFill>
                  <a:schemeClr val="accent3">
                    <a:lumMod val="25000"/>
                  </a:schemeClr>
                </a:solidFill>
                <a:latin typeface="Abadi"/>
              </a:rPr>
              <a:t> the names of boosters which have successfully landed on drone ship and had payload mass greater than 4000 but less than 6000</a:t>
            </a:r>
            <a:r>
              <a:rPr lang="tr-TR"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Resim 2">
            <a:extLst>
              <a:ext uri="{FF2B5EF4-FFF2-40B4-BE49-F238E27FC236}">
                <a16:creationId xmlns:a16="http://schemas.microsoft.com/office/drawing/2014/main" id="{4E92587A-11DA-3DD2-5F2B-0C69A3DEB412}"/>
              </a:ext>
            </a:extLst>
          </p:cNvPr>
          <p:cNvPicPr>
            <a:picLocks noChangeAspect="1"/>
          </p:cNvPicPr>
          <p:nvPr/>
        </p:nvPicPr>
        <p:blipFill>
          <a:blip r:embed="rId3"/>
          <a:stretch>
            <a:fillRect/>
          </a:stretch>
        </p:blipFill>
        <p:spPr>
          <a:xfrm>
            <a:off x="5861426" y="1825625"/>
            <a:ext cx="5424185" cy="357907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59190" cy="3595461"/>
          </a:xfrm>
          <a:prstGeom prst="rect">
            <a:avLst/>
          </a:prstGeom>
        </p:spPr>
        <p:txBody>
          <a:bodyPr>
            <a:normAutofit/>
          </a:bodyPr>
          <a:lstStyle/>
          <a:p>
            <a:pPr>
              <a:lnSpc>
                <a:spcPct val="100000"/>
              </a:lnSpc>
              <a:spcBef>
                <a:spcPts val="1400"/>
              </a:spcBef>
            </a:pPr>
            <a:r>
              <a:rPr lang="tr-TR" sz="2200" dirty="0" err="1">
                <a:solidFill>
                  <a:schemeClr val="accent3">
                    <a:lumMod val="25000"/>
                  </a:schemeClr>
                </a:solidFill>
                <a:latin typeface="Abadi" panose="020B0604020104020204" pitchFamily="34" charset="0"/>
              </a:rPr>
              <a:t>While</a:t>
            </a:r>
            <a:r>
              <a:rPr lang="tr-TR" sz="2200" dirty="0">
                <a:solidFill>
                  <a:schemeClr val="accent3">
                    <a:lumMod val="25000"/>
                  </a:schemeClr>
                </a:solidFill>
                <a:latin typeface="Abadi" panose="020B0604020104020204" pitchFamily="34" charset="0"/>
              </a:rPr>
              <a:t> total </a:t>
            </a:r>
            <a:r>
              <a:rPr lang="tr-TR" sz="2200" dirty="0" err="1">
                <a:solidFill>
                  <a:schemeClr val="accent3">
                    <a:lumMod val="25000"/>
                  </a:schemeClr>
                </a:solidFill>
                <a:latin typeface="Abadi" panose="020B0604020104020204" pitchFamily="34" charset="0"/>
              </a:rPr>
              <a:t>number</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missons</a:t>
            </a:r>
            <a:r>
              <a:rPr lang="tr-TR" sz="2200" dirty="0">
                <a:solidFill>
                  <a:schemeClr val="accent3">
                    <a:lumMod val="25000"/>
                  </a:schemeClr>
                </a:solidFill>
                <a:latin typeface="Abadi" panose="020B0604020104020204" pitchFamily="34" charset="0"/>
              </a:rPr>
              <a:t> is 100, total </a:t>
            </a:r>
            <a:r>
              <a:rPr lang="tr-TR" sz="2200" dirty="0" err="1">
                <a:solidFill>
                  <a:schemeClr val="accent3">
                    <a:lumMod val="25000"/>
                  </a:schemeClr>
                </a:solidFill>
                <a:latin typeface="Abadi" panose="020B0604020104020204" pitchFamily="34" charset="0"/>
              </a:rPr>
              <a:t>number</a:t>
            </a:r>
            <a:r>
              <a:rPr lang="tr-TR" sz="2200" dirty="0">
                <a:solidFill>
                  <a:schemeClr val="accent3">
                    <a:lumMod val="25000"/>
                  </a:schemeClr>
                </a:solidFill>
                <a:latin typeface="Abadi" panose="020B0604020104020204" pitchFamily="34" charset="0"/>
              </a:rPr>
              <a:t> of </a:t>
            </a:r>
            <a:r>
              <a:rPr lang="tr-TR" sz="2200" dirty="0" err="1">
                <a:solidFill>
                  <a:schemeClr val="accent3">
                    <a:lumMod val="25000"/>
                  </a:schemeClr>
                </a:solidFill>
                <a:latin typeface="Abadi" panose="020B0604020104020204" pitchFamily="34" charset="0"/>
              </a:rPr>
              <a:t>successful</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missons</a:t>
            </a:r>
            <a:r>
              <a:rPr lang="tr-TR" sz="2200" dirty="0">
                <a:solidFill>
                  <a:schemeClr val="accent3">
                    <a:lumMod val="25000"/>
                  </a:schemeClr>
                </a:solidFill>
                <a:latin typeface="Abadi" panose="020B0604020104020204" pitchFamily="34" charset="0"/>
              </a:rPr>
              <a:t> is 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Resim 5">
            <a:extLst>
              <a:ext uri="{FF2B5EF4-FFF2-40B4-BE49-F238E27FC236}">
                <a16:creationId xmlns:a16="http://schemas.microsoft.com/office/drawing/2014/main" id="{648705FC-C24A-1C4C-FC44-88E6B047E2CB}"/>
              </a:ext>
            </a:extLst>
          </p:cNvPr>
          <p:cNvPicPr>
            <a:picLocks noChangeAspect="1"/>
          </p:cNvPicPr>
          <p:nvPr/>
        </p:nvPicPr>
        <p:blipFill>
          <a:blip r:embed="rId3"/>
          <a:stretch>
            <a:fillRect/>
          </a:stretch>
        </p:blipFill>
        <p:spPr>
          <a:xfrm>
            <a:off x="5237729" y="1857155"/>
            <a:ext cx="6047882" cy="356393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667000"/>
            <a:ext cx="5750533" cy="18614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the booster that</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have carried the maximum</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payload using a subquery in the</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WHERE clause and the MAX()</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Resim 5">
            <a:extLst>
              <a:ext uri="{FF2B5EF4-FFF2-40B4-BE49-F238E27FC236}">
                <a16:creationId xmlns:a16="http://schemas.microsoft.com/office/drawing/2014/main" id="{04AC3CE0-192C-11CF-0E2C-3EB595238B15}"/>
              </a:ext>
            </a:extLst>
          </p:cNvPr>
          <p:cNvPicPr>
            <a:picLocks noChangeAspect="1"/>
          </p:cNvPicPr>
          <p:nvPr/>
        </p:nvPicPr>
        <p:blipFill>
          <a:blip r:embed="rId3"/>
          <a:stretch>
            <a:fillRect/>
          </a:stretch>
        </p:blipFill>
        <p:spPr>
          <a:xfrm>
            <a:off x="7481907" y="1295702"/>
            <a:ext cx="3403807" cy="50208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90287"/>
            <a:ext cx="9230126" cy="473528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Prediction</a:t>
            </a:r>
            <a:endParaRPr lang="tr-TR" sz="16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389" y="2589212"/>
            <a:ext cx="5728761" cy="16795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a:t>
            </a:r>
            <a:r>
              <a:rPr lang="tr-TR" sz="2200" dirty="0" err="1">
                <a:solidFill>
                  <a:schemeClr val="accent3">
                    <a:lumMod val="25000"/>
                  </a:schemeClr>
                </a:solidFill>
                <a:latin typeface="Abadi"/>
              </a:rPr>
              <a:t>ed</a:t>
            </a:r>
            <a:r>
              <a:rPr lang="en-US" sz="2200" dirty="0">
                <a:solidFill>
                  <a:schemeClr val="accent3">
                    <a:lumMod val="25000"/>
                  </a:schemeClr>
                </a:solidFill>
                <a:latin typeface="Abadi"/>
              </a:rPr>
              <a: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r>
              <a:rPr lang="tr-TR" sz="2200" dirty="0">
                <a:solidFill>
                  <a:schemeClr val="accent3">
                    <a:lumMod val="25000"/>
                  </a:schemeClr>
                </a:solidFill>
                <a:latin typeface="Abadi"/>
              </a:rPr>
              <a:t>.</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Resim 5">
            <a:extLst>
              <a:ext uri="{FF2B5EF4-FFF2-40B4-BE49-F238E27FC236}">
                <a16:creationId xmlns:a16="http://schemas.microsoft.com/office/drawing/2014/main" id="{4B6B0715-E763-7FFA-8425-C95151C51B82}"/>
              </a:ext>
            </a:extLst>
          </p:cNvPr>
          <p:cNvPicPr>
            <a:picLocks noChangeAspect="1"/>
          </p:cNvPicPr>
          <p:nvPr/>
        </p:nvPicPr>
        <p:blipFill>
          <a:blip r:embed="rId3"/>
          <a:stretch>
            <a:fillRect/>
          </a:stretch>
        </p:blipFill>
        <p:spPr>
          <a:xfrm>
            <a:off x="6844563" y="1380301"/>
            <a:ext cx="4441048" cy="47966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75996"/>
            <a:ext cx="3899961" cy="29827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r>
              <a:rPr lang="tr-TR" sz="2200" dirty="0">
                <a:solidFill>
                  <a:schemeClr val="accent3">
                    <a:lumMod val="25000"/>
                  </a:schemeClr>
                </a:solidFill>
                <a:latin typeface="Abadi"/>
              </a:rPr>
              <a:t>.</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Resim 5">
            <a:extLst>
              <a:ext uri="{FF2B5EF4-FFF2-40B4-BE49-F238E27FC236}">
                <a16:creationId xmlns:a16="http://schemas.microsoft.com/office/drawing/2014/main" id="{46BA254F-9841-3F06-A3BF-3468AA5971ED}"/>
              </a:ext>
            </a:extLst>
          </p:cNvPr>
          <p:cNvPicPr>
            <a:picLocks noChangeAspect="1"/>
          </p:cNvPicPr>
          <p:nvPr/>
        </p:nvPicPr>
        <p:blipFill>
          <a:blip r:embed="rId3"/>
          <a:stretch>
            <a:fillRect/>
          </a:stretch>
        </p:blipFill>
        <p:spPr>
          <a:xfrm>
            <a:off x="4767943" y="1937631"/>
            <a:ext cx="6690029" cy="29827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Resim 5">
            <a:extLst>
              <a:ext uri="{FF2B5EF4-FFF2-40B4-BE49-F238E27FC236}">
                <a16:creationId xmlns:a16="http://schemas.microsoft.com/office/drawing/2014/main" id="{211CA05A-47E9-019D-4A3D-EAB70F2E2B98}"/>
              </a:ext>
            </a:extLst>
          </p:cNvPr>
          <p:cNvPicPr>
            <a:picLocks noChangeAspect="1"/>
          </p:cNvPicPr>
          <p:nvPr/>
        </p:nvPicPr>
        <p:blipFill>
          <a:blip r:embed="rId3"/>
          <a:stretch>
            <a:fillRect/>
          </a:stretch>
        </p:blipFill>
        <p:spPr>
          <a:xfrm>
            <a:off x="918440" y="1292244"/>
            <a:ext cx="9085531" cy="544964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Resim 3">
            <a:extLst>
              <a:ext uri="{FF2B5EF4-FFF2-40B4-BE49-F238E27FC236}">
                <a16:creationId xmlns:a16="http://schemas.microsoft.com/office/drawing/2014/main" id="{01EAF026-0BE8-3479-1D73-D0A4D83CE053}"/>
              </a:ext>
            </a:extLst>
          </p:cNvPr>
          <p:cNvPicPr>
            <a:picLocks noChangeAspect="1"/>
          </p:cNvPicPr>
          <p:nvPr/>
        </p:nvPicPr>
        <p:blipFill>
          <a:blip r:embed="rId3"/>
          <a:stretch>
            <a:fillRect/>
          </a:stretch>
        </p:blipFill>
        <p:spPr>
          <a:xfrm>
            <a:off x="770011" y="1588395"/>
            <a:ext cx="4448796" cy="3419952"/>
          </a:xfrm>
          <a:prstGeom prst="rect">
            <a:avLst/>
          </a:prstGeom>
        </p:spPr>
      </p:pic>
      <p:pic>
        <p:nvPicPr>
          <p:cNvPr id="7" name="Resim 6">
            <a:extLst>
              <a:ext uri="{FF2B5EF4-FFF2-40B4-BE49-F238E27FC236}">
                <a16:creationId xmlns:a16="http://schemas.microsoft.com/office/drawing/2014/main" id="{4AE46383-C876-3617-9A17-C6EF0258F6DD}"/>
              </a:ext>
            </a:extLst>
          </p:cNvPr>
          <p:cNvPicPr>
            <a:picLocks noChangeAspect="1"/>
          </p:cNvPicPr>
          <p:nvPr/>
        </p:nvPicPr>
        <p:blipFill>
          <a:blip r:embed="rId4"/>
          <a:stretch>
            <a:fillRect/>
          </a:stretch>
        </p:blipFill>
        <p:spPr>
          <a:xfrm>
            <a:off x="5778449" y="1485214"/>
            <a:ext cx="4976637" cy="36855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624928"/>
            <a:ext cx="3856419" cy="160814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a:t>
            </a:r>
            <a:r>
              <a:rPr lang="tr-TR" sz="2200" dirty="0">
                <a:solidFill>
                  <a:schemeClr val="accent3">
                    <a:lumMod val="25000"/>
                  </a:schemeClr>
                </a:solidFill>
                <a:latin typeface="Abadi"/>
              </a:rPr>
              <a:t> </a:t>
            </a:r>
            <a:r>
              <a:rPr lang="en-US" sz="2200" dirty="0">
                <a:solidFill>
                  <a:schemeClr val="accent3">
                    <a:lumMod val="25000"/>
                  </a:schemeClr>
                </a:solidFill>
                <a:latin typeface="Abadi"/>
              </a:rPr>
              <a:t>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5126" name="Picture 6">
            <a:extLst>
              <a:ext uri="{FF2B5EF4-FFF2-40B4-BE49-F238E27FC236}">
                <a16:creationId xmlns:a16="http://schemas.microsoft.com/office/drawing/2014/main" id="{52ED04F7-ACB3-9E24-2E51-3A1CD19AA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504" y="1553256"/>
            <a:ext cx="6639228" cy="415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classifier shows that the classifier can</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distinguish between the different classes.</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 major problem is the false positives .i.e.,</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unsuccessful landing marked as successful</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146" name="Picture 2">
            <a:extLst>
              <a:ext uri="{FF2B5EF4-FFF2-40B4-BE49-F238E27FC236}">
                <a16:creationId xmlns:a16="http://schemas.microsoft.com/office/drawing/2014/main" id="{5EA65402-06FC-168B-F5C7-659A1D83E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487" y="1763484"/>
            <a:ext cx="5138641" cy="396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3064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conclude that:</a:t>
            </a:r>
            <a:endParaRPr lang="tr-TR" sz="22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The larger the flight amount at a launch site, the greater the success rate at a launch</a:t>
            </a:r>
            <a:r>
              <a:rPr lang="tr-TR" sz="20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site.</a:t>
            </a:r>
            <a:endParaRPr lang="tr-TR"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Launch success rate started to increase in 2013 till 2020.</a:t>
            </a:r>
            <a:endParaRPr lang="tr-TR"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Orbits ES-L1, GEO, HEO, SSO, VLEO had the most success rate.</a:t>
            </a:r>
            <a:endParaRPr lang="tr-TR"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KSC LC-39A had the most successful launches of any sites.</a:t>
            </a:r>
            <a:endParaRPr lang="tr-TR" sz="2000" dirty="0">
              <a:solidFill>
                <a:schemeClr val="accent3">
                  <a:lumMod val="25000"/>
                </a:schemeClr>
              </a:solidFill>
              <a:latin typeface="Abadi" panose="020B0604020104020204" pitchFamily="34" charset="0"/>
            </a:endParaRPr>
          </a:p>
          <a:p>
            <a:pPr lvl="1">
              <a:lnSpc>
                <a:spcPct val="100000"/>
              </a:lnSpc>
              <a:spcBef>
                <a:spcPts val="1400"/>
              </a:spcBef>
            </a:pPr>
            <a:r>
              <a:rPr lang="en-US" sz="20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4886"/>
            <a:ext cx="9927017" cy="44906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tr-TR" sz="2200" dirty="0" err="1">
                <a:solidFill>
                  <a:schemeClr val="accent3">
                    <a:lumMod val="25000"/>
                  </a:schemeClr>
                </a:solidFill>
                <a:latin typeface="Abadi" panose="020B0604020104020204" pitchFamily="34" charset="0"/>
              </a:rPr>
              <a:t>In</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this</a:t>
            </a:r>
            <a:r>
              <a:rPr lang="tr-TR" sz="2200" dirty="0">
                <a:solidFill>
                  <a:schemeClr val="accent3">
                    <a:lumMod val="25000"/>
                  </a:schemeClr>
                </a:solidFill>
                <a:latin typeface="Abadi" panose="020B0604020104020204" pitchFamily="34" charset="0"/>
              </a:rPr>
              <a:t> </a:t>
            </a:r>
            <a:r>
              <a:rPr lang="tr-TR" sz="2200" dirty="0" err="1">
                <a:solidFill>
                  <a:schemeClr val="accent3">
                    <a:lumMod val="25000"/>
                  </a:schemeClr>
                </a:solidFill>
                <a:latin typeface="Abadi" panose="020B0604020104020204" pitchFamily="34" charset="0"/>
              </a:rPr>
              <a:t>project</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r>
              <a:rPr lang="en-US" sz="8800" dirty="0">
                <a:solidFill>
                  <a:schemeClr val="accent3">
                    <a:lumMod val="25000"/>
                  </a:schemeClr>
                </a:solidFill>
                <a:latin typeface="Abadi"/>
              </a:rPr>
              <a:t> </a:t>
            </a:r>
            <a:endParaRPr lang="tr-TR" sz="8800" dirty="0">
              <a:solidFill>
                <a:schemeClr val="accent3">
                  <a:lumMod val="25000"/>
                </a:schemeClr>
              </a:solidFill>
              <a:latin typeface="Abadi"/>
            </a:endParaRP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tr-TR" sz="2200" dirty="0">
                <a:solidFill>
                  <a:schemeClr val="accent3">
                    <a:lumMod val="25000"/>
                  </a:schemeClr>
                </a:solidFill>
                <a:latin typeface="Abadi" panose="020B0604020104020204" pitchFamily="34" charset="0"/>
              </a:rPr>
              <a:t>D</a:t>
            </a:r>
            <a:r>
              <a:rPr lang="en-US" sz="2200" dirty="0" err="1">
                <a:solidFill>
                  <a:schemeClr val="accent3">
                    <a:lumMod val="25000"/>
                  </a:schemeClr>
                </a:solidFill>
                <a:latin typeface="Abadi" panose="020B0604020104020204" pitchFamily="34" charset="0"/>
              </a:rPr>
              <a:t>ata</a:t>
            </a:r>
            <a:r>
              <a:rPr lang="en-US" sz="2200" dirty="0">
                <a:solidFill>
                  <a:schemeClr val="accent3">
                    <a:lumMod val="25000"/>
                  </a:schemeClr>
                </a:solidFill>
                <a:latin typeface="Abadi" panose="020B0604020104020204" pitchFamily="34" charset="0"/>
              </a:rPr>
              <a:t> sets were collected</a:t>
            </a:r>
            <a:r>
              <a:rPr lang="tr-TR" sz="2200" dirty="0">
                <a:solidFill>
                  <a:schemeClr val="accent3">
                    <a:lumMod val="25000"/>
                  </a:schemeClr>
                </a:solidFill>
                <a:latin typeface="Abadi" panose="020B0604020104020204" pitchFamily="34" charset="0"/>
              </a:rPr>
              <a:t> as </a:t>
            </a:r>
            <a:r>
              <a:rPr lang="tr-TR" sz="2200" dirty="0" err="1">
                <a:solidFill>
                  <a:schemeClr val="accent3">
                    <a:lumMod val="25000"/>
                  </a:schemeClr>
                </a:solidFill>
                <a:latin typeface="Abadi" panose="020B0604020104020204" pitchFamily="34" charset="0"/>
              </a:rPr>
              <a:t>follows</a:t>
            </a:r>
            <a:r>
              <a:rPr lang="tr-TR"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Request and parse the SpaceX launch data using the GET request</a:t>
            </a:r>
            <a:endParaRPr lang="tr-TR" sz="1800" dirty="0">
              <a:solidFill>
                <a:schemeClr val="accent3">
                  <a:lumMod val="25000"/>
                </a:schemeClr>
              </a:solidFill>
              <a:latin typeface="Abadi" panose="020B0604020104020204" pitchFamily="34" charset="0"/>
            </a:endParaRPr>
          </a:p>
          <a:p>
            <a:pPr lvl="1">
              <a:lnSpc>
                <a:spcPct val="100000"/>
              </a:lnSpc>
              <a:spcBef>
                <a:spcPts val="1400"/>
              </a:spcBef>
            </a:pPr>
            <a:r>
              <a:rPr lang="tr-TR" sz="1800" dirty="0">
                <a:solidFill>
                  <a:schemeClr val="accent3">
                    <a:lumMod val="25000"/>
                  </a:schemeClr>
                </a:solidFill>
                <a:latin typeface="Abadi" panose="020B0604020104020204" pitchFamily="34" charset="0"/>
              </a:rPr>
              <a:t>D</a:t>
            </a:r>
            <a:r>
              <a:rPr lang="en-US" sz="1800" dirty="0" err="1">
                <a:solidFill>
                  <a:schemeClr val="accent3">
                    <a:lumMod val="25000"/>
                  </a:schemeClr>
                </a:solidFill>
                <a:latin typeface="Abadi" panose="020B0604020104020204" pitchFamily="34" charset="0"/>
              </a:rPr>
              <a:t>ecode</a:t>
            </a:r>
            <a:r>
              <a:rPr lang="en-US" sz="1800" dirty="0">
                <a:solidFill>
                  <a:schemeClr val="accent3">
                    <a:lumMod val="25000"/>
                  </a:schemeClr>
                </a:solidFill>
                <a:latin typeface="Abadi" panose="020B0604020104020204" pitchFamily="34" charset="0"/>
              </a:rPr>
              <a:t> the response content as a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a:t>
            </a:r>
            <a:r>
              <a:rPr lang="tr-TR"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endParaRPr lang="tr-TR" sz="1800" dirty="0">
              <a:solidFill>
                <a:schemeClr val="accent3">
                  <a:lumMod val="25000"/>
                </a:schemeClr>
              </a:solidFill>
              <a:latin typeface="Abadi" panose="020B0604020104020204" pitchFamily="34" charset="0"/>
            </a:endParaRPr>
          </a:p>
          <a:p>
            <a:pPr lvl="1">
              <a:lnSpc>
                <a:spcPct val="100000"/>
              </a:lnSpc>
              <a:spcBef>
                <a:spcPts val="1400"/>
              </a:spcBef>
            </a:pPr>
            <a:r>
              <a:rPr lang="tr-TR" sz="1800" dirty="0">
                <a:solidFill>
                  <a:schemeClr val="accent3">
                    <a:lumMod val="25000"/>
                  </a:schemeClr>
                </a:solidFill>
                <a:latin typeface="Abadi" panose="020B0604020104020204" pitchFamily="34" charset="0"/>
              </a:rPr>
              <a:t>C</a:t>
            </a:r>
            <a:r>
              <a:rPr lang="en-US" sz="1800" dirty="0">
                <a:solidFill>
                  <a:schemeClr val="accent3">
                    <a:lumMod val="25000"/>
                  </a:schemeClr>
                </a:solidFill>
                <a:latin typeface="Abadi" panose="020B0604020104020204" pitchFamily="34" charset="0"/>
              </a:rPr>
              <a:t>lean</a:t>
            </a:r>
            <a:r>
              <a:rPr lang="tr-TR"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the data, checked for missing values and fill in missing values where</a:t>
            </a:r>
            <a:r>
              <a:rPr lang="tr-TR" sz="18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necessary.</a:t>
            </a:r>
            <a:endParaRPr lang="tr-TR" sz="1800" dirty="0">
              <a:solidFill>
                <a:schemeClr val="accent3">
                  <a:lumMod val="25000"/>
                </a:schemeClr>
              </a:solidFill>
              <a:latin typeface="Abadi" panose="020B0604020104020204" pitchFamily="34" charset="0"/>
            </a:endParaRPr>
          </a:p>
          <a:p>
            <a:pPr lvl="1">
              <a:lnSpc>
                <a:spcPct val="100000"/>
              </a:lnSpc>
              <a:spcBef>
                <a:spcPts val="1400"/>
              </a:spcBef>
            </a:pPr>
            <a:r>
              <a:rPr lang="tr-TR" sz="1800" dirty="0">
                <a:solidFill>
                  <a:schemeClr val="accent3">
                    <a:lumMod val="25000"/>
                  </a:schemeClr>
                </a:solidFill>
                <a:latin typeface="Abadi" panose="020B0604020104020204" pitchFamily="34" charset="0"/>
              </a:rPr>
              <a:t>P</a:t>
            </a:r>
            <a:r>
              <a:rPr lang="en-US" sz="1800" dirty="0" err="1">
                <a:solidFill>
                  <a:schemeClr val="accent3">
                    <a:lumMod val="25000"/>
                  </a:schemeClr>
                </a:solidFill>
                <a:latin typeface="Abadi" panose="020B0604020104020204" pitchFamily="34" charset="0"/>
              </a:rPr>
              <a:t>erform</a:t>
            </a:r>
            <a:r>
              <a:rPr lang="en-US" sz="1800" dirty="0">
                <a:solidFill>
                  <a:schemeClr val="accent3">
                    <a:lumMod val="25000"/>
                  </a:schemeClr>
                </a:solidFill>
                <a:latin typeface="Abadi" panose="020B0604020104020204" pitchFamily="34" charset="0"/>
              </a:rPr>
              <a:t> web scraping from Wikipedia for Falcon 9 launch records with</a:t>
            </a:r>
            <a:r>
              <a:rPr lang="tr-TR"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a:t>
            </a:r>
            <a:br>
              <a:rPr lang="tr-TR" sz="1800" dirty="0">
                <a:solidFill>
                  <a:schemeClr val="accent3">
                    <a:lumMod val="25000"/>
                  </a:schemeClr>
                </a:solidFill>
                <a:latin typeface="Abadi" panose="020B0604020104020204" pitchFamily="34" charset="0"/>
              </a:rPr>
            </a:br>
            <a:br>
              <a:rPr lang="tr-TR"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148983" y="4346330"/>
            <a:ext cx="7894034" cy="2080881"/>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Request and parse the SpaceX launch data using the GET request</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tr-TR" sz="2000" dirty="0">
                <a:solidFill>
                  <a:schemeClr val="accent3">
                    <a:lumMod val="25000"/>
                  </a:schemeClr>
                </a:solidFill>
                <a:latin typeface="Abadi" panose="020B0604020104020204" pitchFamily="34" charset="0"/>
                <a:hlinkClick r:id="rId3"/>
              </a:rPr>
              <a:t>T</a:t>
            </a:r>
            <a:r>
              <a:rPr lang="en-US" sz="2000" dirty="0">
                <a:solidFill>
                  <a:schemeClr val="accent3">
                    <a:lumMod val="25000"/>
                  </a:schemeClr>
                </a:solidFill>
                <a:latin typeface="Abadi" panose="020B0604020104020204" pitchFamily="34" charset="0"/>
                <a:hlinkClick r:id="rId3"/>
              </a:rPr>
              <a:t>he GitHub URL </a:t>
            </a:r>
            <a:r>
              <a:rPr lang="en-US" sz="2000" dirty="0">
                <a:solidFill>
                  <a:schemeClr val="accent3">
                    <a:lumMod val="25000"/>
                  </a:schemeClr>
                </a:solidFill>
                <a:latin typeface="Abadi" panose="020B0604020104020204" pitchFamily="34" charset="0"/>
              </a:rPr>
              <a:t>of the completed SpaceX API calls notebook</a:t>
            </a:r>
            <a:r>
              <a:rPr lang="tr-TR" sz="2000" dirty="0">
                <a:solidFill>
                  <a:schemeClr val="accent3">
                    <a:lumMod val="25000"/>
                  </a:schemeClr>
                </a:solidFill>
                <a:latin typeface="Abadi" panose="020B0604020104020204" pitchFamily="34" charset="0"/>
              </a:rPr>
              <a:t>.</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Resim 6">
            <a:extLst>
              <a:ext uri="{FF2B5EF4-FFF2-40B4-BE49-F238E27FC236}">
                <a16:creationId xmlns:a16="http://schemas.microsoft.com/office/drawing/2014/main" id="{B82FB71E-59A4-D87E-1437-A05F21673B79}"/>
              </a:ext>
            </a:extLst>
          </p:cNvPr>
          <p:cNvPicPr>
            <a:picLocks noChangeAspect="1"/>
          </p:cNvPicPr>
          <p:nvPr/>
        </p:nvPicPr>
        <p:blipFill>
          <a:blip r:embed="rId4"/>
          <a:stretch>
            <a:fillRect/>
          </a:stretch>
        </p:blipFill>
        <p:spPr>
          <a:xfrm>
            <a:off x="2120802" y="1321479"/>
            <a:ext cx="7814018" cy="298873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394502" y="3584036"/>
            <a:ext cx="9571418" cy="181828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only include Falcon </a:t>
            </a:r>
            <a:r>
              <a:rPr lang="tr-TR" sz="2200" dirty="0">
                <a:solidFill>
                  <a:schemeClr val="accent3">
                    <a:lumMod val="25000"/>
                  </a:schemeClr>
                </a:solidFill>
                <a:latin typeface="Abadi" panose="020B0604020104020204" pitchFamily="34" charset="0"/>
              </a:rPr>
              <a:t>9</a:t>
            </a:r>
            <a:r>
              <a:rPr lang="en-US" sz="2200" dirty="0">
                <a:solidFill>
                  <a:schemeClr val="accent3">
                    <a:lumMod val="25000"/>
                  </a:schemeClr>
                </a:solidFill>
                <a:latin typeface="Abadi" panose="020B0604020104020204" pitchFamily="34" charset="0"/>
              </a:rPr>
              <a:t> launches</a:t>
            </a:r>
          </a:p>
          <a:p>
            <a:pPr>
              <a:lnSpc>
                <a:spcPct val="100000"/>
              </a:lnSpc>
              <a:spcBef>
                <a:spcPts val="1400"/>
              </a:spcBef>
            </a:pPr>
            <a:r>
              <a:rPr lang="tr-TR" sz="2200" dirty="0">
                <a:solidFill>
                  <a:schemeClr val="accent3">
                    <a:lumMod val="25000"/>
                  </a:schemeClr>
                </a:solidFill>
                <a:latin typeface="Abadi" panose="020B0604020104020204" pitchFamily="34" charset="0"/>
                <a:hlinkClick r:id="rId3"/>
              </a:rPr>
              <a:t>T</a:t>
            </a:r>
            <a:r>
              <a:rPr lang="en-US" sz="2200" dirty="0">
                <a:solidFill>
                  <a:schemeClr val="accent3">
                    <a:lumMod val="25000"/>
                  </a:schemeClr>
                </a:solidFill>
                <a:latin typeface="Abadi" panose="020B0604020104020204" pitchFamily="34" charset="0"/>
                <a:hlinkClick r:id="rId3"/>
              </a:rPr>
              <a:t>he GitHub URL </a:t>
            </a:r>
            <a:r>
              <a:rPr lang="en-US" sz="2200" dirty="0">
                <a:solidFill>
                  <a:schemeClr val="accent3">
                    <a:lumMod val="25000"/>
                  </a:schemeClr>
                </a:solidFill>
                <a:latin typeface="Abadi" panose="020B0604020104020204" pitchFamily="34" charset="0"/>
              </a:rPr>
              <a:t>of the completed web scraping notebook</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Resim 6">
            <a:extLst>
              <a:ext uri="{FF2B5EF4-FFF2-40B4-BE49-F238E27FC236}">
                <a16:creationId xmlns:a16="http://schemas.microsoft.com/office/drawing/2014/main" id="{DE9CC0A9-D817-35EF-6AE2-65A0FD75E9CC}"/>
              </a:ext>
            </a:extLst>
          </p:cNvPr>
          <p:cNvPicPr>
            <a:picLocks noChangeAspect="1"/>
          </p:cNvPicPr>
          <p:nvPr/>
        </p:nvPicPr>
        <p:blipFill>
          <a:blip r:embed="rId4"/>
          <a:stretch>
            <a:fillRect/>
          </a:stretch>
        </p:blipFill>
        <p:spPr>
          <a:xfrm>
            <a:off x="1149575" y="2016490"/>
            <a:ext cx="10288436" cy="12574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870</TotalTime>
  <Words>1405</Words>
  <Application>Microsoft Office PowerPoint</Application>
  <PresentationFormat>Geniş ekran</PresentationFormat>
  <Paragraphs>167</Paragraphs>
  <Slides>39</Slides>
  <Notes>3</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39</vt:i4>
      </vt:variant>
    </vt:vector>
  </HeadingPairs>
  <TitlesOfParts>
    <vt:vector size="44" baseType="lpstr">
      <vt:lpstr>Abadi</vt:lpstr>
      <vt:lpstr>Arial</vt:lpstr>
      <vt:lpstr>Calibri</vt:lpstr>
      <vt:lpstr>IBM Plex Mono SemiBold</vt: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BÜŞRA KÜDEN</cp:lastModifiedBy>
  <cp:revision>200</cp:revision>
  <dcterms:created xsi:type="dcterms:W3CDTF">2021-04-29T18:58:34Z</dcterms:created>
  <dcterms:modified xsi:type="dcterms:W3CDTF">2024-07-21T09:45:44Z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